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63" r:id="rId1"/>
  </p:sldMasterIdLst>
  <p:notesMasterIdLst>
    <p:notesMasterId r:id="rId18"/>
  </p:notesMasterIdLst>
  <p:sldIdLst>
    <p:sldId id="256" r:id="rId2"/>
    <p:sldId id="257" r:id="rId3"/>
    <p:sldId id="258" r:id="rId4"/>
    <p:sldId id="265" r:id="rId5"/>
    <p:sldId id="266" r:id="rId6"/>
    <p:sldId id="268" r:id="rId7"/>
    <p:sldId id="267" r:id="rId8"/>
    <p:sldId id="269" r:id="rId9"/>
    <p:sldId id="270" r:id="rId10"/>
    <p:sldId id="271" r:id="rId11"/>
    <p:sldId id="259" r:id="rId12"/>
    <p:sldId id="260" r:id="rId13"/>
    <p:sldId id="261" r:id="rId14"/>
    <p:sldId id="262" r:id="rId15"/>
    <p:sldId id="263" r:id="rId16"/>
    <p:sldId id="264" r:id="rId17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52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57304484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D0065BE-0657-4A47-90AD-C21C55E16B19}" type="datetime4">
              <a:rPr lang="en-US" smtClean="0"/>
              <a:pPr/>
              <a:t>March 27,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solidFill>
              <a:schemeClr val="accent1">
                <a:lumMod val="40000"/>
                <a:lumOff val="60000"/>
                <a:alpha val="40000"/>
              </a:schemeClr>
            </a:solidFill>
            <a:miter lim="800000"/>
          </a:ln>
          <a:effectLst>
            <a:innerShdw blurRad="457200">
              <a:schemeClr val="accent1">
                <a:alpha val="80000"/>
              </a:schemeClr>
            </a:innerShdw>
            <a:softEdge rad="3175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16D63-31BF-4B94-B6C5-E20B2C63F515}" type="datetime4">
              <a:rPr lang="en-US" smtClean="0"/>
              <a:pPr/>
              <a:t>March 27,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10" name="Picture 9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1" name="Picture 10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457200">
              <a:schemeClr val="tx1">
                <a:lumMod val="50000"/>
                <a:lumOff val="50000"/>
                <a:alpha val="80000"/>
              </a:schemeClr>
            </a:innerShdw>
            <a:softEdge rad="1270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March 27, 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C3AA4-67BE-44F7-809A-3582401494AF}" type="datetime4">
              <a:rPr lang="en-US" smtClean="0"/>
              <a:pPr/>
              <a:t>March 27,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7696200" cy="6858000"/>
            <a:chOff x="0" y="0"/>
            <a:chExt cx="7696200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16862"/>
            <a:stretch>
              <a:fillRect/>
            </a:stretch>
          </p:blipFill>
          <p:spPr>
            <a:xfrm>
              <a:off x="0" y="0"/>
              <a:ext cx="7467600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428309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381001"/>
            <a:ext cx="1447800" cy="5697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381001"/>
            <a:ext cx="6705600" cy="5697537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2EEB-1769-4776-AD69-E7C1260563EB}" type="datetime4">
              <a:rPr lang="en-US" smtClean="0"/>
              <a:pPr/>
              <a:t>March 27,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457200" y="134801"/>
            <a:ext cx="7315499" cy="1351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buNone/>
              <a:defRPr>
                <a:solidFill>
                  <a:schemeClr val="lt1"/>
                </a:solidFill>
              </a:defRPr>
            </a:lvl1pPr>
            <a:lvl2pPr algn="l" rtl="0">
              <a:buNone/>
              <a:defRPr>
                <a:solidFill>
                  <a:schemeClr val="lt1"/>
                </a:solidFill>
              </a:defRPr>
            </a:lvl2pPr>
            <a:lvl3pPr algn="l" rtl="0">
              <a:buNone/>
              <a:defRPr>
                <a:solidFill>
                  <a:schemeClr val="lt1"/>
                </a:solidFill>
              </a:defRPr>
            </a:lvl3pPr>
            <a:lvl4pPr algn="l" rtl="0">
              <a:buNone/>
              <a:defRPr>
                <a:solidFill>
                  <a:schemeClr val="lt1"/>
                </a:solidFill>
              </a:defRPr>
            </a:lvl4pPr>
            <a:lvl5pPr algn="l" rtl="0">
              <a:buNone/>
              <a:defRPr>
                <a:solidFill>
                  <a:schemeClr val="lt1"/>
                </a:solidFill>
              </a:defRPr>
            </a:lvl5pPr>
            <a:lvl6pPr algn="l" rtl="0">
              <a:buNone/>
              <a:defRPr>
                <a:solidFill>
                  <a:schemeClr val="lt1"/>
                </a:solidFill>
              </a:defRPr>
            </a:lvl6pPr>
            <a:lvl7pPr algn="l" rtl="0">
              <a:buNone/>
              <a:defRPr>
                <a:solidFill>
                  <a:schemeClr val="lt1"/>
                </a:solidFill>
              </a:defRPr>
            </a:lvl7pPr>
            <a:lvl8pPr algn="l" rtl="0">
              <a:buNone/>
              <a:defRPr>
                <a:solidFill>
                  <a:schemeClr val="lt1"/>
                </a:solidFill>
              </a:defRPr>
            </a:lvl8pPr>
            <a:lvl9pPr algn="l" rtl="0"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457200" y="1704688"/>
            <a:ext cx="8229600" cy="484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0"/>
              </a:spcBef>
              <a:buClr>
                <a:schemeClr val="dk2"/>
              </a:buClr>
              <a:buSzPct val="166666"/>
              <a:buFont typeface="Arial"/>
              <a:buChar char="•"/>
              <a:defRPr sz="1800">
                <a:solidFill>
                  <a:schemeClr val="dk2"/>
                </a:solidFill>
              </a:defRPr>
            </a:lvl1pPr>
            <a:lvl2pPr marL="742950" indent="-285750" algn="l" rtl="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z="1800">
                <a:solidFill>
                  <a:schemeClr val="dk2"/>
                </a:solidFill>
              </a:defRPr>
            </a:lvl2pPr>
            <a:lvl3pPr marL="11430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z="1800">
                <a:solidFill>
                  <a:schemeClr val="dk2"/>
                </a:solidFill>
              </a:defRPr>
            </a:lvl3pPr>
            <a:lvl4pPr marL="1600200" indent="-228600" algn="l" rtl="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z="1800">
                <a:solidFill>
                  <a:schemeClr val="dk2"/>
                </a:solidFill>
              </a:defRPr>
            </a:lvl4pPr>
            <a:lvl5pPr marL="20574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z="1800">
                <a:solidFill>
                  <a:schemeClr val="dk2"/>
                </a:solidFill>
              </a:defRPr>
            </a:lvl5pPr>
            <a:lvl6pPr marL="25146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z="1800">
                <a:solidFill>
                  <a:schemeClr val="dk2"/>
                </a:solidFill>
              </a:defRPr>
            </a:lvl6pPr>
            <a:lvl7pPr marL="2971800" indent="-228600" algn="l" rtl="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z="1800">
                <a:solidFill>
                  <a:schemeClr val="dk2"/>
                </a:solidFill>
              </a:defRPr>
            </a:lvl7pPr>
            <a:lvl8pPr marL="34290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z="1800" baseline="0">
                <a:solidFill>
                  <a:schemeClr val="dk2"/>
                </a:solidFill>
              </a:defRPr>
            </a:lvl8pPr>
            <a:lvl9pPr marL="38862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z="1800" baseline="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B8AF-C16A-4836-A92D-61834B5F0BA5}" type="datetime4">
              <a:rPr lang="en-US" smtClean="0"/>
              <a:pPr/>
              <a:t>March 27,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2B1B13E-D5AF-485E-81A1-82A140076526}" type="datetime4">
              <a:rPr lang="en-US" smtClean="0"/>
              <a:pPr/>
              <a:t>March 27,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3307977" y="950260"/>
            <a:ext cx="2528046" cy="2528046"/>
          </a:xfrm>
          <a:prstGeom prst="ellipse">
            <a:avLst/>
          </a:prstGeo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762000">
              <a:schemeClr val="accent1">
                <a:alpha val="80000"/>
              </a:schemeClr>
            </a:innerShdw>
            <a:softEdge rad="317500"/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4200" y="1851212"/>
            <a:ext cx="5446714" cy="1730375"/>
          </a:xfrm>
        </p:spPr>
        <p:txBody>
          <a:bodyPr anchor="b" anchorCtr="0"/>
          <a:lstStyle>
            <a:lvl1pPr algn="ctr">
              <a:lnSpc>
                <a:spcPts val="6800"/>
              </a:lnSpc>
              <a:defRPr sz="6500" b="0" cap="none" baseline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4200" y="3576918"/>
            <a:ext cx="5446714" cy="829982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D2193-4505-4A75-99BB-880C6989A757}" type="datetime4">
              <a:rPr lang="en-US" smtClean="0"/>
              <a:pPr/>
              <a:t>March 27,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9"/>
          <p:cNvGrpSpPr/>
          <p:nvPr/>
        </p:nvGrpSpPr>
        <p:grpSpPr>
          <a:xfrm>
            <a:off x="0" y="0"/>
            <a:ext cx="9144000" cy="1191256"/>
            <a:chOff x="0" y="0"/>
            <a:chExt cx="9144000" cy="1191256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grpSp>
        <p:nvGrpSpPr>
          <p:cNvPr id="10" name="Group 10"/>
          <p:cNvGrpSpPr/>
          <p:nvPr/>
        </p:nvGrpSpPr>
        <p:grpSpPr>
          <a:xfrm flipV="1">
            <a:off x="0" y="5666744"/>
            <a:ext cx="9144000" cy="1191256"/>
            <a:chOff x="0" y="0"/>
            <a:chExt cx="9144000" cy="1191256"/>
          </a:xfrm>
        </p:grpSpPr>
        <p:pic>
          <p:nvPicPr>
            <p:cNvPr id="12" name="Picture 11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13" name="Picture 12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pic>
        <p:nvPicPr>
          <p:cNvPr id="14" name="Picture 13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3258805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0" name="Picture 9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2162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6534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A18F4-33C3-445B-924C-31108C51719C}" type="datetime4">
              <a:rPr lang="en-US" smtClean="0"/>
              <a:pPr/>
              <a:t>March 27,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11" name="Picture 10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2" name="Picture 11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7240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7240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048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048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543A-E259-478F-9E0D-57BA40E442B7}" type="datetime4">
              <a:rPr lang="en-US" smtClean="0"/>
              <a:pPr/>
              <a:t>March 27, 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4" name="Picture 13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4766048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  <p:pic>
        <p:nvPicPr>
          <p:cNvPr id="15" name="Picture 14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780052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8" name="Picture 7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B012D-77A1-44B0-BB26-329BA1EE55C9}" type="datetime4">
              <a:rPr lang="en-US" smtClean="0"/>
              <a:pPr/>
              <a:t>March 27, 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499E-3031-413E-B01E-B94970708CAA}" type="datetime4">
              <a:rPr lang="en-US" smtClean="0"/>
              <a:pPr/>
              <a:t>March 27, 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1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776" cy="1537447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5859" y="381001"/>
            <a:ext cx="3813174" cy="5697537"/>
          </a:xfrm>
        </p:spPr>
        <p:txBody>
          <a:bodyPr>
            <a:normAutofit/>
          </a:bodyPr>
          <a:lstStyle>
            <a:lvl1pPr>
              <a:defRPr sz="2400" b="0"/>
            </a:lvl1pPr>
            <a:lvl2pPr>
              <a:defRPr sz="2200" b="0"/>
            </a:lvl2pPr>
            <a:lvl3pPr>
              <a:defRPr sz="2000" b="0"/>
            </a:lvl3pPr>
            <a:lvl4pPr>
              <a:defRPr sz="1800" b="0"/>
            </a:lvl4pPr>
            <a:lvl5pPr>
              <a:defRPr sz="1800" b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2209801"/>
            <a:ext cx="3612776" cy="32004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EAB0C-2220-4D0E-A0DD-DB7FA0F742F4}" type="datetime4">
              <a:rPr lang="en-US" smtClean="0"/>
              <a:pPr/>
              <a:t>March 27,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/>
          <a:lstStyle>
            <a:lvl1pPr algn="ctr">
              <a:defRPr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162" y="40341"/>
            <a:ext cx="7570787" cy="14119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162" y="1761565"/>
            <a:ext cx="7570787" cy="42896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62B1B13E-D5AF-485E-81A1-82A140076526}" type="datetime4">
              <a:rPr lang="en-US" smtClean="0"/>
              <a:pPr/>
              <a:t>March 27, 2013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2035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874" r:id="rId11"/>
    <p:sldLayoutId id="2147483875" r:id="rId12"/>
    <p:sldLayoutId id="2147483876" r:id="rId13"/>
    <p:sldLayoutId id="2147483877" r:id="rId14"/>
  </p:sldLayoutIdLst>
  <p:txStyles>
    <p:titleStyle>
      <a:lvl1pPr algn="ctr" defTabSz="914400" rtl="0" eaLnBrk="1" latinLnBrk="0" hangingPunct="1">
        <a:lnSpc>
          <a:spcPts val="6000"/>
        </a:lnSpc>
        <a:spcBef>
          <a:spcPct val="0"/>
        </a:spcBef>
        <a:buNone/>
        <a:defRPr sz="54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4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04800" y="0"/>
            <a:ext cx="9601200" cy="6858000"/>
          </a:xfrm>
          <a:prstGeom prst="rect">
            <a:avLst/>
          </a:prstGeom>
        </p:spPr>
      </p:pic>
      <p:sp>
        <p:nvSpPr>
          <p:cNvPr id="90" name="Shape 90"/>
          <p:cNvSpPr txBox="1">
            <a:spLocks noGrp="1"/>
          </p:cNvSpPr>
          <p:nvPr>
            <p:ph type="subTitle" idx="1"/>
          </p:nvPr>
        </p:nvSpPr>
        <p:spPr>
          <a:xfrm>
            <a:off x="2057400" y="6002405"/>
            <a:ext cx="5446713" cy="85164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dirty="0"/>
              <a:t>Teja Bhyravabhotla</a:t>
            </a:r>
          </a:p>
        </p:txBody>
      </p:sp>
      <p:sp>
        <p:nvSpPr>
          <p:cNvPr id="89" name="Shape 89"/>
          <p:cNvSpPr txBox="1">
            <a:spLocks noGrp="1"/>
          </p:cNvSpPr>
          <p:nvPr>
            <p:ph type="ctrTitle"/>
          </p:nvPr>
        </p:nvSpPr>
        <p:spPr>
          <a:xfrm>
            <a:off x="1828800" y="2438400"/>
            <a:ext cx="5446713" cy="1470025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sz="9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La Famille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Heurter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000" dirty="0" smtClean="0"/>
              <a:t>Entre en contact avec un choc</a:t>
            </a:r>
            <a:endParaRPr lang="en-US" sz="3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2667000"/>
            <a:ext cx="54864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852004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sz="4800"/>
              <a:t>Famille Nucléaire</a:t>
            </a:r>
          </a:p>
        </p:txBody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buClr>
                <a:schemeClr val="dk2"/>
              </a:buClr>
              <a:buSzPct val="99999"/>
              <a:buFont typeface="Arial"/>
              <a:buChar char="•"/>
            </a:pPr>
            <a:r>
              <a:rPr lang="en-US" sz="3000" dirty="0" smtClean="0"/>
              <a:t>T</a:t>
            </a:r>
            <a:r>
              <a:rPr lang="en" sz="3000" dirty="0" smtClean="0"/>
              <a:t>raditionnellement</a:t>
            </a:r>
          </a:p>
          <a:p>
            <a:pPr marL="114300" lvl="0" indent="0" rtl="0">
              <a:buClr>
                <a:schemeClr val="dk2"/>
              </a:buClr>
              <a:buSzPct val="99999"/>
              <a:buNone/>
            </a:pPr>
            <a:endParaRPr lang="en" sz="3000" dirty="0">
              <a:solidFill>
                <a:srgbClr val="1F497D"/>
              </a:solidFill>
            </a:endParaRPr>
          </a:p>
          <a:p>
            <a:pPr marL="457200" lvl="0" indent="-342900" rtl="0">
              <a:buClr>
                <a:schemeClr val="dk2"/>
              </a:buClr>
              <a:buSzPct val="99999"/>
              <a:buFont typeface="Arial"/>
              <a:buChar char="•"/>
            </a:pPr>
            <a:r>
              <a:rPr lang="en" sz="3000" dirty="0" smtClean="0">
                <a:solidFill>
                  <a:srgbClr val="1F497D"/>
                </a:solidFill>
              </a:rPr>
              <a:t>"</a:t>
            </a:r>
            <a:r>
              <a:rPr lang="en" sz="3000" dirty="0">
                <a:solidFill>
                  <a:srgbClr val="1F497D"/>
                </a:solidFill>
              </a:rPr>
              <a:t>le</a:t>
            </a:r>
            <a:r>
              <a:rPr lang="en" sz="3000" dirty="0"/>
              <a:t> ménage"</a:t>
            </a:r>
          </a:p>
          <a:p>
            <a:endParaRPr lang="en" sz="3000" dirty="0"/>
          </a:p>
          <a:p>
            <a:pPr marL="457200" lvl="0" indent="-342900" rtl="0">
              <a:buClr>
                <a:schemeClr val="dk2"/>
              </a:buClr>
              <a:buSzPct val="99999"/>
              <a:buFont typeface="Arial"/>
              <a:buChar char="•"/>
            </a:pPr>
            <a:r>
              <a:rPr lang="en" sz="3000" dirty="0" smtClean="0"/>
              <a:t>importance</a:t>
            </a:r>
            <a:endParaRPr lang="en" sz="3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26190">
            <a:off x="3594727" y="3783401"/>
            <a:ext cx="4849271" cy="28829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130221">
            <a:off x="5247425" y="1217655"/>
            <a:ext cx="3492500" cy="23241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title"/>
          </p:nvPr>
        </p:nvSpPr>
        <p:spPr>
          <a:xfrm>
            <a:off x="457200" y="215126"/>
            <a:ext cx="7315499" cy="1351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/>
              <a:t>Famille Nucl</a:t>
            </a:r>
            <a:r>
              <a:rPr lang="en" sz="4800"/>
              <a:t>éaire</a:t>
            </a:r>
          </a:p>
        </p:txBody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lnSpc>
                <a:spcPct val="115000"/>
              </a:lnSpc>
              <a:spcBef>
                <a:spcPts val="2400"/>
              </a:spcBef>
              <a:spcAft>
                <a:spcPts val="600"/>
              </a:spcAft>
              <a:buClr>
                <a:schemeClr val="dk2"/>
              </a:buClr>
              <a:buSzPct val="99999"/>
              <a:buFont typeface="Arial"/>
              <a:buChar char="•"/>
            </a:pPr>
            <a:r>
              <a:rPr lang="en" sz="3000" dirty="0"/>
              <a:t>Temps de </a:t>
            </a:r>
            <a:r>
              <a:rPr lang="en" sz="3000" dirty="0" smtClean="0"/>
              <a:t>famille</a:t>
            </a:r>
            <a:endParaRPr lang="en" sz="3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157387">
            <a:off x="309379" y="2688395"/>
            <a:ext cx="4068689" cy="270752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20955">
            <a:off x="5689016" y="736016"/>
            <a:ext cx="3465522" cy="346552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57600" y="3886200"/>
            <a:ext cx="3797300" cy="2757735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/>
              <a:t>Famille Nucl</a:t>
            </a:r>
            <a:r>
              <a:rPr lang="en" sz="4800" dirty="0"/>
              <a:t>éaire</a:t>
            </a:r>
          </a:p>
        </p:txBody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114300" lvl="0" indent="0" rtl="0">
              <a:buClr>
                <a:schemeClr val="dk2"/>
              </a:buClr>
              <a:buSzPct val="99999"/>
              <a:buNone/>
            </a:pPr>
            <a:endParaRPr lang="en" sz="3000" dirty="0"/>
          </a:p>
          <a:p>
            <a:pPr marL="0" lvl="0" indent="0" algn="ctr" rtl="0">
              <a:buNone/>
            </a:pPr>
            <a:r>
              <a:rPr lang="en" sz="3000" dirty="0"/>
              <a:t>Mère, Père, Les Enfants</a:t>
            </a:r>
          </a:p>
          <a:p>
            <a:endParaRPr lang="en" sz="3000" dirty="0"/>
          </a:p>
          <a:p>
            <a:endParaRPr lang="en" sz="3000" dirty="0"/>
          </a:p>
          <a:p>
            <a:endParaRPr lang="en" sz="3000" dirty="0"/>
          </a:p>
          <a:p>
            <a:pPr marL="457200" lvl="0" indent="0" algn="ctr">
              <a:buNone/>
            </a:pPr>
            <a:r>
              <a:rPr lang="en" sz="3000" dirty="0"/>
              <a:t>			</a:t>
            </a:r>
          </a:p>
        </p:txBody>
      </p:sp>
      <p:sp>
        <p:nvSpPr>
          <p:cNvPr id="121" name="Shape 121"/>
          <p:cNvSpPr/>
          <p:nvPr/>
        </p:nvSpPr>
        <p:spPr>
          <a:xfrm>
            <a:off x="4114800" y="3505200"/>
            <a:ext cx="947699" cy="513899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" name="TextBox 1"/>
          <p:cNvSpPr txBox="1"/>
          <p:nvPr/>
        </p:nvSpPr>
        <p:spPr>
          <a:xfrm>
            <a:off x="914400" y="4419600"/>
            <a:ext cx="77724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" sz="3200" dirty="0">
                <a:solidFill>
                  <a:schemeClr val="tx2"/>
                </a:solidFill>
                <a:latin typeface="Candara"/>
                <a:cs typeface="Candara"/>
              </a:rPr>
              <a:t>Monoparentale, Parents Homosexuelles, Famille d'Accueil </a:t>
            </a:r>
          </a:p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0" animBg="1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La Video</a:t>
            </a:r>
          </a:p>
        </p:txBody>
      </p:sp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3000" dirty="0">
                <a:solidFill>
                  <a:srgbClr val="1F497D"/>
                </a:solidFill>
              </a:rPr>
              <a:t>http://www.youtube.com/watch?v=MO0ewMUGbAw</a:t>
            </a:r>
          </a:p>
          <a:p>
            <a:endParaRPr lang="en" sz="3000" dirty="0">
              <a:solidFill>
                <a:srgbClr val="1F497D"/>
              </a:solidFill>
            </a:endParaRPr>
          </a:p>
          <a:p>
            <a:pPr lvl="0" rtl="0">
              <a:buNone/>
            </a:pPr>
            <a:r>
              <a:rPr lang="en" sz="3000" dirty="0">
                <a:solidFill>
                  <a:srgbClr val="1F497D"/>
                </a:solidFill>
              </a:rPr>
              <a:t>1. Quelle est le but de cette vidéo?</a:t>
            </a:r>
          </a:p>
          <a:p>
            <a:endParaRPr lang="en" sz="3000" dirty="0">
              <a:solidFill>
                <a:srgbClr val="1F497D"/>
              </a:solidFill>
            </a:endParaRPr>
          </a:p>
          <a:p>
            <a:pPr lvl="0" rtl="0">
              <a:buNone/>
            </a:pPr>
            <a:r>
              <a:rPr lang="en" sz="3000" dirty="0">
                <a:solidFill>
                  <a:srgbClr val="1F497D"/>
                </a:solidFill>
              </a:rPr>
              <a:t>2. Depuis combien d'années </a:t>
            </a:r>
            <a:r>
              <a:rPr lang="en" sz="3000" dirty="0" smtClean="0">
                <a:solidFill>
                  <a:srgbClr val="1F497D"/>
                </a:solidFill>
              </a:rPr>
              <a:t>change-t-elle, la famille? </a:t>
            </a:r>
            <a:r>
              <a:rPr lang="en-US" sz="3000" dirty="0" smtClean="0">
                <a:solidFill>
                  <a:srgbClr val="1F497D"/>
                </a:solidFill>
              </a:rPr>
              <a:t>P</a:t>
            </a:r>
            <a:r>
              <a:rPr lang="en" sz="3000" dirty="0" smtClean="0">
                <a:solidFill>
                  <a:srgbClr val="1F497D"/>
                </a:solidFill>
              </a:rPr>
              <a:t>ourquoi? </a:t>
            </a:r>
            <a:endParaRPr lang="en" sz="4400" dirty="0">
              <a:solidFill>
                <a:srgbClr val="EFEDE2"/>
              </a:solidFill>
            </a:endParaRPr>
          </a:p>
          <a:p>
            <a:endParaRPr lang="en" sz="4400" dirty="0">
              <a:solidFill>
                <a:srgbClr val="EFEDE2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L'Article</a:t>
            </a:r>
          </a:p>
        </p:txBody>
      </p:sp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2400" dirty="0">
                <a:solidFill>
                  <a:srgbClr val="1F497D"/>
                </a:solidFill>
              </a:rPr>
              <a:t>http://www.psychologies.com/Famille/Familles-recomposees/Familles-monoparentales/Articles-et-Dossiers/Qui-sont-les-familles-monoparentales</a:t>
            </a:r>
          </a:p>
          <a:p>
            <a:endParaRPr lang="en" sz="2400" dirty="0">
              <a:solidFill>
                <a:srgbClr val="1F497D"/>
              </a:solidFill>
            </a:endParaRPr>
          </a:p>
          <a:p>
            <a:pPr lvl="0" rtl="0">
              <a:buNone/>
            </a:pPr>
            <a:r>
              <a:rPr lang="en" sz="3000" dirty="0"/>
              <a:t>1. Quel est le but de </a:t>
            </a:r>
            <a:r>
              <a:rPr lang="en" sz="3000" dirty="0" smtClean="0"/>
              <a:t>cet </a:t>
            </a:r>
            <a:r>
              <a:rPr lang="en" sz="3000" dirty="0"/>
              <a:t>article?</a:t>
            </a:r>
          </a:p>
          <a:p>
            <a:endParaRPr lang="en" sz="3000" dirty="0"/>
          </a:p>
          <a:p>
            <a:pPr lvl="0" rtl="0">
              <a:buNone/>
            </a:pPr>
            <a:r>
              <a:rPr lang="en" sz="3000" dirty="0"/>
              <a:t>2. </a:t>
            </a:r>
            <a:r>
              <a:rPr lang="en" sz="3000" dirty="0" smtClean="0"/>
              <a:t>a-t-elle changé, </a:t>
            </a:r>
            <a:r>
              <a:rPr lang="en" sz="3000" dirty="0"/>
              <a:t>la psychologie et la vie </a:t>
            </a:r>
            <a:r>
              <a:rPr lang="en" sz="3000" dirty="0" smtClean="0"/>
              <a:t>des enfants?</a:t>
            </a:r>
            <a:endParaRPr lang="en" sz="3000" dirty="0"/>
          </a:p>
          <a:p>
            <a:endParaRPr lang="en" sz="3000" dirty="0"/>
          </a:p>
          <a:p>
            <a:pPr>
              <a:buNone/>
            </a:pPr>
            <a:r>
              <a:rPr lang="en" sz="3000" dirty="0"/>
              <a:t>3. </a:t>
            </a:r>
            <a:r>
              <a:rPr lang="en" sz="3000" dirty="0" smtClean="0"/>
              <a:t>Quelle est la fonction principale de </a:t>
            </a:r>
            <a:r>
              <a:rPr lang="en" sz="3000" dirty="0"/>
              <a:t>Fondation K </a:t>
            </a:r>
            <a:r>
              <a:rPr lang="en" sz="3000" dirty="0" smtClean="0"/>
              <a:t>urgences</a:t>
            </a:r>
            <a:r>
              <a:rPr lang="en" sz="3000" dirty="0"/>
              <a:t>?</a:t>
            </a:r>
          </a:p>
        </p:txBody>
      </p:sp>
    </p:spTree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Produits, Pratiques, Perspectives</a:t>
            </a:r>
          </a:p>
        </p:txBody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3000"/>
              <a:t>Produits</a:t>
            </a:r>
          </a:p>
          <a:p>
            <a:endParaRPr lang="en" sz="3000"/>
          </a:p>
          <a:p>
            <a:endParaRPr lang="en" sz="3000"/>
          </a:p>
          <a:p>
            <a:endParaRPr lang="en" sz="3000"/>
          </a:p>
          <a:p>
            <a:pPr lvl="0" rtl="0">
              <a:buNone/>
            </a:pPr>
            <a:r>
              <a:rPr lang="en" sz="3000"/>
              <a:t>Pratiques</a:t>
            </a:r>
          </a:p>
          <a:p>
            <a:endParaRPr lang="en" sz="3000"/>
          </a:p>
          <a:p>
            <a:endParaRPr lang="en" sz="3000"/>
          </a:p>
          <a:p>
            <a:endParaRPr lang="en" sz="3000"/>
          </a:p>
          <a:p>
            <a:pPr>
              <a:buNone/>
            </a:pPr>
            <a:r>
              <a:rPr lang="en" sz="3000"/>
              <a:t>Perspectives</a:t>
            </a:r>
          </a:p>
        </p:txBody>
      </p:sp>
    </p:spTree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/>
              <a:t>Questions de Pr</a:t>
            </a:r>
            <a:r>
              <a:rPr lang="en" dirty="0">
                <a:solidFill>
                  <a:srgbClr val="EFEDE2"/>
                </a:solidFill>
              </a:rPr>
              <a:t>é</a:t>
            </a:r>
            <a:r>
              <a:rPr lang="en" dirty="0"/>
              <a:t>-Pr</a:t>
            </a:r>
            <a:r>
              <a:rPr lang="en" dirty="0">
                <a:solidFill>
                  <a:srgbClr val="EFEDE2"/>
                </a:solidFill>
              </a:rPr>
              <a:t>é</a:t>
            </a:r>
            <a:r>
              <a:rPr lang="en" dirty="0"/>
              <a:t>sentation</a:t>
            </a:r>
          </a:p>
        </p:txBody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2400"/>
              </a:spcBef>
              <a:spcAft>
                <a:spcPts val="600"/>
              </a:spcAft>
              <a:buNone/>
            </a:pPr>
            <a:r>
              <a:rPr lang="en" sz="3000" dirty="0"/>
              <a:t>1. À votre avis, </a:t>
            </a:r>
            <a:r>
              <a:rPr lang="en" sz="3000" dirty="0" smtClean="0"/>
              <a:t>quelle est la définition </a:t>
            </a:r>
            <a:r>
              <a:rPr lang="en" sz="3000" dirty="0"/>
              <a:t>de la famille </a:t>
            </a:r>
            <a:r>
              <a:rPr lang="en" sz="3000" dirty="0" smtClean="0"/>
              <a:t>nucléaire</a:t>
            </a:r>
            <a:r>
              <a:rPr lang="en" sz="3000" dirty="0"/>
              <a:t>?</a:t>
            </a:r>
          </a:p>
          <a:p>
            <a:endParaRPr lang="en" sz="3000" dirty="0"/>
          </a:p>
          <a:p>
            <a:pPr lvl="0" rtl="0">
              <a:buNone/>
            </a:pPr>
            <a:r>
              <a:rPr lang="en" sz="3000" dirty="0"/>
              <a:t>2. </a:t>
            </a:r>
            <a:r>
              <a:rPr lang="en" sz="3000" dirty="0" smtClean="0"/>
              <a:t>Quels sont les </a:t>
            </a:r>
            <a:r>
              <a:rPr lang="en" sz="3000" dirty="0"/>
              <a:t>composants d'une famille?</a:t>
            </a:r>
          </a:p>
          <a:p>
            <a:endParaRPr lang="en" sz="3000" dirty="0"/>
          </a:p>
          <a:p>
            <a:endParaRPr lang="en" sz="3000" dirty="0"/>
          </a:p>
        </p:txBody>
      </p:sp>
    </p:spTree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/>
              <a:t>Definitions</a:t>
            </a:r>
          </a:p>
        </p:txBody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457200" y="1676400"/>
            <a:ext cx="8229600" cy="4840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en-US" sz="3000" dirty="0" err="1" smtClean="0">
                <a:solidFill>
                  <a:schemeClr val="bg1"/>
                </a:solidFill>
              </a:rPr>
              <a:t>Monoparentale</a:t>
            </a:r>
            <a:endParaRPr lang="en-US" sz="30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3000" dirty="0"/>
          </a:p>
          <a:p>
            <a:pPr marL="0" indent="0">
              <a:buNone/>
            </a:pPr>
            <a:r>
              <a:rPr lang="en-US" sz="3000" dirty="0" err="1" smtClean="0"/>
              <a:t>Famille</a:t>
            </a:r>
            <a:r>
              <a:rPr lang="en-US" sz="3000" dirty="0" smtClean="0"/>
              <a:t> avec </a:t>
            </a:r>
            <a:r>
              <a:rPr lang="en-US" sz="3000" dirty="0" err="1" smtClean="0"/>
              <a:t>une</a:t>
            </a:r>
            <a:r>
              <a:rPr lang="en-US" sz="3000" dirty="0" smtClean="0"/>
              <a:t> parent</a:t>
            </a:r>
          </a:p>
          <a:p>
            <a:pPr marL="0" indent="0">
              <a:buNone/>
            </a:pPr>
            <a:endParaRPr lang="en-US" sz="3000" dirty="0"/>
          </a:p>
          <a:p>
            <a:pPr marL="0" indent="0">
              <a:buNone/>
            </a:pPr>
            <a:endParaRPr lang="en" sz="2800" dirty="0"/>
          </a:p>
          <a:p>
            <a:pPr marL="0" indent="0">
              <a:buNone/>
            </a:pPr>
            <a:endParaRPr lang="en" sz="3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7000" y="3505200"/>
            <a:ext cx="3899437" cy="27686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Bouleverser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000" dirty="0" err="1" smtClean="0"/>
              <a:t>Emouvoir</a:t>
            </a:r>
            <a:r>
              <a:rPr lang="en-US" sz="3000" dirty="0" smtClean="0"/>
              <a:t> </a:t>
            </a:r>
            <a:r>
              <a:rPr lang="en-US" sz="3000" dirty="0" err="1" smtClean="0"/>
              <a:t>fortement</a:t>
            </a:r>
            <a:endParaRPr lang="en-US" sz="3000" dirty="0" smtClean="0"/>
          </a:p>
          <a:p>
            <a:endParaRPr lang="en-US" sz="3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2362200"/>
            <a:ext cx="6096000" cy="4061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466156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Néanmoins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(</a:t>
            </a:r>
            <a:r>
              <a:rPr lang="en-US" dirty="0" err="1" smtClean="0"/>
              <a:t>Adv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3000" dirty="0" err="1" smtClean="0"/>
              <a:t>Cependant</a:t>
            </a:r>
            <a:r>
              <a:rPr lang="en-US" sz="3000" dirty="0" smtClean="0"/>
              <a:t>, </a:t>
            </a:r>
            <a:r>
              <a:rPr lang="en-US" sz="3000" dirty="0" err="1" smtClean="0"/>
              <a:t>pourtant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264760595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Dissociées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000" dirty="0" err="1" smtClean="0"/>
              <a:t>Separer</a:t>
            </a:r>
            <a:r>
              <a:rPr lang="en-US" sz="3000" dirty="0" smtClean="0"/>
              <a:t>, </a:t>
            </a:r>
            <a:r>
              <a:rPr lang="en-US" sz="3000" dirty="0" err="1" smtClean="0"/>
              <a:t>disjoindre</a:t>
            </a:r>
            <a:endParaRPr lang="en-US" sz="3000" dirty="0" smtClean="0"/>
          </a:p>
          <a:p>
            <a:endParaRPr lang="en-US" sz="3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2362200"/>
            <a:ext cx="5943600" cy="3990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699845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Malgré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3000" dirty="0" smtClean="0"/>
          </a:p>
          <a:p>
            <a:r>
              <a:rPr lang="en-US" sz="3000" dirty="0" err="1" smtClean="0"/>
              <a:t>Contre</a:t>
            </a:r>
            <a:r>
              <a:rPr lang="en-US" sz="3000" dirty="0" smtClean="0"/>
              <a:t> le </a:t>
            </a:r>
            <a:r>
              <a:rPr lang="en-US" sz="3000" dirty="0" err="1" smtClean="0"/>
              <a:t>gré</a:t>
            </a:r>
            <a:r>
              <a:rPr lang="en-US" sz="3000" dirty="0" smtClean="0"/>
              <a:t> de </a:t>
            </a:r>
            <a:r>
              <a:rPr lang="en-US" sz="3000" dirty="0" err="1" smtClean="0"/>
              <a:t>quel</a:t>
            </a:r>
            <a:r>
              <a:rPr lang="en-US" sz="3000" dirty="0" smtClean="0"/>
              <a:t> </a:t>
            </a:r>
            <a:r>
              <a:rPr lang="en-US" sz="3000" dirty="0" err="1" smtClean="0"/>
              <a:t>q’un</a:t>
            </a:r>
            <a:r>
              <a:rPr lang="en-US" sz="3000" dirty="0" smtClean="0"/>
              <a:t/>
            </a:r>
            <a:br>
              <a:rPr lang="en-US" sz="3000" dirty="0" smtClean="0"/>
            </a:br>
            <a:endParaRPr lang="en-US" sz="3000" dirty="0" smtClean="0"/>
          </a:p>
          <a:p>
            <a:r>
              <a:rPr lang="en-US" sz="3000" dirty="0" smtClean="0"/>
              <a:t>En </a:t>
            </a:r>
            <a:r>
              <a:rPr lang="en-US" sz="3000" dirty="0" err="1" smtClean="0"/>
              <a:t>depit</a:t>
            </a:r>
            <a:r>
              <a:rPr lang="en-US" sz="3000" dirty="0" smtClean="0"/>
              <a:t> de </a:t>
            </a:r>
            <a:r>
              <a:rPr lang="en-US" sz="3000" dirty="0" err="1" smtClean="0"/>
              <a:t>quelque</a:t>
            </a:r>
            <a:r>
              <a:rPr lang="en-US" sz="3000" dirty="0" smtClean="0"/>
              <a:t> chose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911109403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L’INSEE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 err="1"/>
              <a:t>L'Institut</a:t>
            </a:r>
            <a:r>
              <a:rPr lang="en-US" sz="3200" dirty="0"/>
              <a:t> national de la </a:t>
            </a:r>
            <a:r>
              <a:rPr lang="en-US" sz="3200" dirty="0" err="1"/>
              <a:t>statistique</a:t>
            </a:r>
            <a:r>
              <a:rPr lang="en-US" sz="3200" dirty="0"/>
              <a:t> et des </a:t>
            </a:r>
            <a:r>
              <a:rPr lang="en-US" sz="3200" dirty="0" err="1"/>
              <a:t>études</a:t>
            </a:r>
            <a:r>
              <a:rPr lang="en-US" sz="3200" dirty="0"/>
              <a:t> </a:t>
            </a:r>
            <a:r>
              <a:rPr lang="en-US" sz="3200" dirty="0" err="1"/>
              <a:t>économiques</a:t>
            </a:r>
            <a:endParaRPr lang="en-US" sz="3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3505200"/>
            <a:ext cx="3340100" cy="242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627174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Précarité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000" dirty="0" err="1" smtClean="0"/>
              <a:t>Qualité</a:t>
            </a:r>
            <a:r>
              <a:rPr lang="en-US" sz="3000" dirty="0" smtClean="0"/>
              <a:t> de </a:t>
            </a:r>
            <a:r>
              <a:rPr lang="en-US" sz="3000" dirty="0" err="1" smtClean="0"/>
              <a:t>ce</a:t>
            </a:r>
            <a:r>
              <a:rPr lang="en-US" sz="3000" dirty="0" smtClean="0"/>
              <a:t> qui </a:t>
            </a:r>
            <a:r>
              <a:rPr lang="en-US" sz="3000" dirty="0" err="1" smtClean="0"/>
              <a:t>est</a:t>
            </a:r>
            <a:r>
              <a:rPr lang="en-US" sz="3000" dirty="0" smtClean="0"/>
              <a:t> </a:t>
            </a:r>
            <a:r>
              <a:rPr lang="en-US" sz="3000" dirty="0" err="1" smtClean="0"/>
              <a:t>incertain</a:t>
            </a:r>
            <a:r>
              <a:rPr lang="en-US" sz="3000" dirty="0" smtClean="0"/>
              <a:t> et </a:t>
            </a:r>
            <a:r>
              <a:rPr lang="en-US" sz="3000" dirty="0" err="1" smtClean="0"/>
              <a:t>dangereux</a:t>
            </a:r>
            <a:endParaRPr lang="en-US" sz="3000" dirty="0" smtClean="0"/>
          </a:p>
          <a:p>
            <a:endParaRPr lang="en-US" sz="3000" dirty="0"/>
          </a:p>
          <a:p>
            <a:endParaRPr lang="en-US" sz="3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0" y="3124200"/>
            <a:ext cx="2717800" cy="339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205774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fusion">
  <a:themeElements>
    <a:clrScheme name="Infusion">
      <a:dk1>
        <a:sysClr val="windowText" lastClr="000000"/>
      </a:dk1>
      <a:lt1>
        <a:sysClr val="window" lastClr="FFFFFF"/>
      </a:lt1>
      <a:dk2>
        <a:srgbClr val="2F1F58"/>
      </a:dk2>
      <a:lt2>
        <a:srgbClr val="B7A9E0"/>
      </a:lt2>
      <a:accent1>
        <a:srgbClr val="8C73D0"/>
      </a:accent1>
      <a:accent2>
        <a:srgbClr val="C2E8C4"/>
      </a:accent2>
      <a:accent3>
        <a:srgbClr val="C5A6E8"/>
      </a:accent3>
      <a:accent4>
        <a:srgbClr val="B45EC7"/>
      </a:accent4>
      <a:accent5>
        <a:srgbClr val="9FDAFB"/>
      </a:accent5>
      <a:accent6>
        <a:srgbClr val="95C5B0"/>
      </a:accent6>
      <a:hlink>
        <a:srgbClr val="744AE0"/>
      </a:hlink>
      <a:folHlink>
        <a:srgbClr val="8D8AD1"/>
      </a:folHlink>
    </a:clrScheme>
    <a:fontScheme name="Infusion">
      <a:majorFont>
        <a:latin typeface="Mistral"/>
        <a:ea typeface=""/>
        <a:cs typeface=""/>
        <a:font script="Jpan" typeface="ＤＦＰ行書体"/>
        <a:font script="Hans" typeface="宋体"/>
        <a:font script="Hant" typeface="新細明體"/>
      </a:majorFont>
      <a:minorFont>
        <a:latin typeface="Candara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Infus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300000"/>
                <a:lumMod val="125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135000"/>
              </a:schemeClr>
            </a:duotone>
          </a:blip>
          <a:tile tx="0" ty="0" sx="40000" sy="40000" flip="none" algn="tl"/>
        </a:blipFill>
      </a:fillStyleLst>
      <a:lnStyleLst>
        <a:ln w="38100" cap="flat" cmpd="sng" algn="ctr">
          <a:solidFill>
            <a:schemeClr val="phClr">
              <a:alpha val="70000"/>
              <a:satMod val="105000"/>
            </a:schemeClr>
          </a:solidFill>
          <a:prstDash val="solid"/>
          <a:miter/>
        </a:ln>
        <a:ln w="50800" cap="flat" cmpd="sng" algn="ctr">
          <a:solidFill>
            <a:schemeClr val="phClr">
              <a:alpha val="50000"/>
            </a:schemeClr>
          </a:solidFill>
          <a:prstDash val="solid"/>
          <a:miter/>
        </a:ln>
        <a:ln w="88900" cap="flat" cmpd="sng" algn="ctr">
          <a:solidFill>
            <a:schemeClr val="phClr">
              <a:alpha val="40000"/>
            </a:schemeClr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r="13500000">
              <a:srgbClr val="000000">
                <a:alpha val="50000"/>
              </a:srgbClr>
            </a:innerShdw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Infusion.thmx</Template>
  <TotalTime>45</TotalTime>
  <Words>186</Words>
  <Application>Microsoft Macintosh PowerPoint</Application>
  <PresentationFormat>On-screen Show (4:3)</PresentationFormat>
  <Paragraphs>70</Paragraphs>
  <Slides>16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Infusion</vt:lpstr>
      <vt:lpstr>La Famille</vt:lpstr>
      <vt:lpstr>Questions de Pré-Présentation</vt:lpstr>
      <vt:lpstr>Definitions</vt:lpstr>
      <vt:lpstr>Bouleverser</vt:lpstr>
      <vt:lpstr>Néanmoins</vt:lpstr>
      <vt:lpstr>Dissociées</vt:lpstr>
      <vt:lpstr>Malgré</vt:lpstr>
      <vt:lpstr>L’INSEE</vt:lpstr>
      <vt:lpstr>Précarité</vt:lpstr>
      <vt:lpstr>Heurter</vt:lpstr>
      <vt:lpstr>Famille Nucléaire</vt:lpstr>
      <vt:lpstr>Famille Nucléaire</vt:lpstr>
      <vt:lpstr>Famille Nucléaire</vt:lpstr>
      <vt:lpstr>La Video</vt:lpstr>
      <vt:lpstr>L'Article</vt:lpstr>
      <vt:lpstr>Produits, Pratiques, Perspectives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Famille</dc:title>
  <dc:creator>Stampfl, Monica</dc:creator>
  <cp:lastModifiedBy>Tejasvi Bhyravabhotla</cp:lastModifiedBy>
  <cp:revision>9</cp:revision>
  <dcterms:modified xsi:type="dcterms:W3CDTF">2013-03-28T02:09:24Z</dcterms:modified>
</cp:coreProperties>
</file>